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64" r:id="rId4"/>
    <p:sldId id="265" r:id="rId5"/>
    <p:sldId id="266" r:id="rId6"/>
    <p:sldId id="267" r:id="rId7"/>
    <p:sldId id="276" r:id="rId8"/>
    <p:sldId id="258" r:id="rId9"/>
    <p:sldId id="277" r:id="rId10"/>
    <p:sldId id="259" r:id="rId11"/>
    <p:sldId id="260" r:id="rId12"/>
    <p:sldId id="261" r:id="rId13"/>
    <p:sldId id="268" r:id="rId14"/>
    <p:sldId id="269" r:id="rId15"/>
    <p:sldId id="272" r:id="rId16"/>
    <p:sldId id="273" r:id="rId17"/>
    <p:sldId id="270" r:id="rId18"/>
    <p:sldId id="271" r:id="rId19"/>
    <p:sldId id="278" r:id="rId20"/>
    <p:sldId id="279" r:id="rId21"/>
    <p:sldId id="280" r:id="rId22"/>
    <p:sldId id="262" r:id="rId23"/>
    <p:sldId id="263" r:id="rId24"/>
    <p:sldId id="275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6B35D68-5667-B696-6A73-E0E0EA5DD5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E0F35A-2E7E-521D-48A7-DC55E8412A1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9377A-5B6E-4757-B85F-BFA5BC661F67}" type="datetimeFigureOut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81AD45F-AD37-F3D1-A00A-502C6A6D1C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5762A6B-66D2-D29B-5D8C-052FE961BF1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033213-7C63-4A7B-B2B1-A13B9A530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72221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gif>
</file>

<file path=ppt/media/image25.gif>
</file>

<file path=ppt/media/image26.gif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CFD14-5F57-455E-B1B7-FEF91D215CA7}" type="datetimeFigureOut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C2D88-0DAC-4387-8CA0-8FA6BCE4FB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57882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9589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3819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2453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3680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0065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B687CD-356C-CACB-86BC-7C96E36DC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C88719C-7EE0-4553-9AC0-C494696CC6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35B8C3-2ED7-3946-4D7D-5436B3377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A170C-BE45-4D71-91B7-A487DFDD41B6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09C5CC-9BE2-8C6B-ABEE-1DCCD9D07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2D9C0B-DA31-2ABB-444B-A5A432998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513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A8AA8F-9865-BEB3-6F7B-6CDA6A03F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D79342-D394-58B4-05AF-B449AB314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AE4E94-A5FB-1397-461D-05C34381C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6DB07-6647-46F0-879E-D4B97CB8716E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B52CD3-BD55-A3F2-D7A6-B47772055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AD620B-25FE-F991-7FAC-111118B90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143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065474E-C619-8799-A6EB-0C54B7E705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8663E4-E940-7536-197A-750B09EC3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9DA5A6-98EE-3B8D-24F1-C144BC23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0BF28-CE8F-4528-A670-300651105EDE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707DED-C813-2B6C-724C-2CECE8DA1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FD6795-6202-7B39-79A1-C7DB598E6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225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E8AF8E-1A37-7CB6-D724-051DA8BD0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D4DFDA-9F9B-5A10-334C-E8BE2D756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F59693-EE52-EA6E-3958-AFB33D1F3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691BB-3032-41F5-B557-89CCDB93DB69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85D147-81BF-AFED-86C5-288356F67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4E4B41-8194-B271-869E-3DF4E4280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393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14E5F9-38B6-B0BE-504D-FF9273BB3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622DB5-F9DB-7E85-8DDF-9A5890610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CB90B8-7C81-8E9A-465F-DF63C2C7C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64E00-4D4D-4730-87CD-20BAE514AD47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BC4D72-7B80-E011-B3C6-C6AEAB3E8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833A45-90CD-451E-9AF9-CEBF10549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116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843A0D-65C3-942A-C20C-82008363C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B556AA-F62C-EBBF-F91B-A501BB512F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E94BB3-673E-D767-2B57-880A97A97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DFC55A-9EFE-576E-7DCF-227CB76FA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A000D-F571-4179-A8AC-CF20D5BC523F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CCA146-206C-73A5-9533-387A17902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80772A-EBA5-5EA4-C59D-9615D4A37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088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18AE1A-2B58-FEAF-62BD-CA0A8271E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60CD55-4ACB-6BE2-799A-172FC82C3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85B88EE-CC8F-A756-2554-2408B73C5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7FA3595-C538-4319-CF82-72440C1435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695A3C5-5BDE-88A5-0296-23940754F7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2C484D9-EFE8-9220-D16E-4B6B9A843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4A71-FBD4-47AE-A7DC-F581C0AF3277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D529618-D7FE-C28E-A661-C8ED6D8E0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D605B13-4F0E-84B2-F64F-D168B0166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6222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D53D75-1094-4717-C0D0-3A7DA3455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A123A3E-B077-F5C1-A95C-5DC747664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6C26-7EDC-461C-8F5E-3ACE6F8A090B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E11E06B-380E-F2B9-74E7-0096103B9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9BD93E-7E49-52BF-E743-0A5A0D307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47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81AF6C0-C743-EBA9-6923-222A6E66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0825-A00F-4E3E-9513-86039A4D0346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9F059C-D6B5-FDC8-F9F8-67AB66568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776F5F4-A927-F5CD-3EF7-95D3959AB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183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A60585-D016-B469-CAF1-07979673A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CC61DC-965D-8951-B96B-C34B0A18B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09FEAE0-A7AB-BB3B-CC2F-D06284CF0C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6416FE-DFF9-D034-22B6-17E8AD85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32084-269B-4088-B642-109FE0EA90B8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D71928-812A-F8B1-C015-2FC30FD1A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3A390A-0ED1-383F-EBAC-2564CC31D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131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C7D141-8646-A671-FD2B-E401CC0E2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7A680F6-068F-3D2A-B7D4-3874659EE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6F121D-9CB7-E8DB-5419-AC212A5B3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630A66F-9467-0351-EC40-98B5DD796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F7BF-6550-4F71-8A8E-AAB1AFC450F0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F90445-9706-D0E7-9B11-835276F91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0464AA-7FB4-57D2-51A6-D7D85BCC0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7713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4271196-E3C3-8404-2DB7-C433C2EB7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EF72F2-B97C-9695-8765-CDB5B7D74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C7B9B2-28CE-A086-C55F-0D41237181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546B5-2305-4167-B0EC-8FB0A8FC5BF5}" type="datetime1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200104-4B68-D547-8C27-0919AB95C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447719-B68C-18E5-FF0B-83A7C343C0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91F0F-0CA2-4324-8E7B-D440012A0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56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tdr@outlook.com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21.png"/><Relationship Id="rId5" Type="http://schemas.openxmlformats.org/officeDocument/2006/relationships/hyperlink" Target="https://www.youtube.com/watch?v=zduSFxRajkE" TargetMode="External"/><Relationship Id="rId4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hyperlink" Target="output/attention.html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hyperlink" Target="https://d4mucfpksywv.cloudfront.net/better-language-models/language-models.pdf" TargetMode="External"/><Relationship Id="rId7" Type="http://schemas.openxmlformats.org/officeDocument/2006/relationships/image" Target="../media/image2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gif"/><Relationship Id="rId5" Type="http://schemas.openxmlformats.org/officeDocument/2006/relationships/hyperlink" Target="https://jalammar.github.io/how-gpt3-works-visualizations-animations/" TargetMode="External"/><Relationship Id="rId4" Type="http://schemas.openxmlformats.org/officeDocument/2006/relationships/hyperlink" Target="https://jalammar.github.io/illustrated-gpt2/" TargetMode="External"/><Relationship Id="rId9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poloclub.github.io/transformer-explainer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jpeg"/><Relationship Id="rId5" Type="http://schemas.openxmlformats.org/officeDocument/2006/relationships/image" Target="../media/image38.jpeg"/><Relationship Id="rId4" Type="http://schemas.openxmlformats.org/officeDocument/2006/relationships/image" Target="../media/image37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8D41BA-5833-871D-B7C5-D5C42436E5E0}"/>
              </a:ext>
            </a:extLst>
          </p:cNvPr>
          <p:cNvSpPr txBox="1">
            <a:spLocks/>
          </p:cNvSpPr>
          <p:nvPr/>
        </p:nvSpPr>
        <p:spPr>
          <a:xfrm>
            <a:off x="4409149" y="2832296"/>
            <a:ext cx="4276436" cy="8774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dirty="0"/>
              <a:t>自然语言处理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C473A23-FB2E-0558-50CD-13FCAB07152D}"/>
              </a:ext>
            </a:extLst>
          </p:cNvPr>
          <p:cNvSpPr txBox="1"/>
          <p:nvPr/>
        </p:nvSpPr>
        <p:spPr>
          <a:xfrm>
            <a:off x="8885383" y="5389860"/>
            <a:ext cx="26693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汤达荣</a:t>
            </a:r>
            <a:endParaRPr lang="en-US" altLang="zh-CN" dirty="0"/>
          </a:p>
          <a:p>
            <a:r>
              <a:rPr lang="en-US" altLang="zh-CN" dirty="0">
                <a:hlinkClick r:id="rId2"/>
              </a:rPr>
              <a:t>tdr@outlook.com</a:t>
            </a:r>
            <a:endParaRPr lang="en-US" altLang="zh-CN" dirty="0"/>
          </a:p>
          <a:p>
            <a:fld id="{D7D9727A-32D5-4936-903A-3D93FE8C4172}" type="datetime1">
              <a:rPr lang="zh-CN" altLang="en-US" smtClean="0"/>
              <a:t>2024/9/14</a:t>
            </a:fld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60E250-3B9C-3A6B-469C-35C4B63DB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D35EF1-EF77-7BA2-049B-634B406F282B}"/>
              </a:ext>
            </a:extLst>
          </p:cNvPr>
          <p:cNvSpPr txBox="1"/>
          <p:nvPr/>
        </p:nvSpPr>
        <p:spPr>
          <a:xfrm>
            <a:off x="3216103" y="136525"/>
            <a:ext cx="61652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人工智能导论</a:t>
            </a:r>
          </a:p>
        </p:txBody>
      </p:sp>
    </p:spTree>
    <p:extLst>
      <p:ext uri="{BB962C8B-B14F-4D97-AF65-F5344CB8AC3E}">
        <p14:creationId xmlns:p14="http://schemas.microsoft.com/office/powerpoint/2010/main" val="3736713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6B6B86D-1A76-F9BB-A2D5-A7FB2726267C}"/>
              </a:ext>
            </a:extLst>
          </p:cNvPr>
          <p:cNvSpPr txBox="1"/>
          <p:nvPr/>
        </p:nvSpPr>
        <p:spPr>
          <a:xfrm>
            <a:off x="1366787" y="6106549"/>
            <a:ext cx="924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https://miro.medium.com/v2/resize:fit:674/1*jikKbzFXCq-IYnFZankIMg.png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5F082F6-39A6-AAE5-F9E3-C6FAB1701412}"/>
              </a:ext>
            </a:extLst>
          </p:cNvPr>
          <p:cNvSpPr txBox="1"/>
          <p:nvPr/>
        </p:nvSpPr>
        <p:spPr>
          <a:xfrm>
            <a:off x="152400" y="166676"/>
            <a:ext cx="83081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LSTM</a:t>
            </a:r>
            <a:r>
              <a:rPr lang="zh-CN" altLang="en-US" sz="3200" dirty="0"/>
              <a:t>（</a:t>
            </a:r>
            <a:r>
              <a:rPr lang="en-US" altLang="zh-CN" sz="3200" dirty="0"/>
              <a:t> Long Short Term Memory </a:t>
            </a:r>
            <a:r>
              <a:rPr lang="zh-CN" altLang="en-US" sz="3200" dirty="0"/>
              <a:t>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1031E59-1EC4-2F05-4471-0ADC5C4EB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635" y="1238524"/>
            <a:ext cx="8558730" cy="4380952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D8E420-C423-CC4C-C23B-28F08544B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973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F2BCB1D-CF83-33AB-03B3-B94B76554B5B}"/>
              </a:ext>
            </a:extLst>
          </p:cNvPr>
          <p:cNvSpPr txBox="1"/>
          <p:nvPr/>
        </p:nvSpPr>
        <p:spPr>
          <a:xfrm>
            <a:off x="4398745" y="6106549"/>
            <a:ext cx="3830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https://arxiv.org/pdf/1301.3781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C659C5-A27E-4642-2069-07641019FE9C}"/>
              </a:ext>
            </a:extLst>
          </p:cNvPr>
          <p:cNvSpPr txBox="1"/>
          <p:nvPr/>
        </p:nvSpPr>
        <p:spPr>
          <a:xfrm>
            <a:off x="152400" y="166676"/>
            <a:ext cx="6617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Word2Vec</a:t>
            </a:r>
            <a:endParaRPr lang="zh-CN" altLang="en-US" sz="32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A4A54D5-0C8C-510A-73B6-5E47814FD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333" y="1271857"/>
            <a:ext cx="6333333" cy="4314286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3D8469-DF41-700D-F16C-C5B5EE977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7166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B0C3C3-FC15-DCBA-1A62-511F9E84ED74}"/>
              </a:ext>
            </a:extLst>
          </p:cNvPr>
          <p:cNvSpPr txBox="1"/>
          <p:nvPr/>
        </p:nvSpPr>
        <p:spPr>
          <a:xfrm>
            <a:off x="385011" y="6106549"/>
            <a:ext cx="11174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https://proceedings.neurips.cc/paper_files/paper/2017/file/3f5ee243547dee91fbd053c1c4a845aa-Paper.pdf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919A769-52C6-67E6-81C5-5FA0B9D0E6A8}"/>
              </a:ext>
            </a:extLst>
          </p:cNvPr>
          <p:cNvSpPr txBox="1"/>
          <p:nvPr/>
        </p:nvSpPr>
        <p:spPr>
          <a:xfrm>
            <a:off x="152400" y="166676"/>
            <a:ext cx="6617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Transformer</a:t>
            </a:r>
            <a:endParaRPr lang="zh-CN" altLang="en-US" sz="32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F7CD718-3419-003A-2E46-2ACC17F8B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503" y="459063"/>
            <a:ext cx="5095238" cy="540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8EFBE71-3D33-2CFB-1BD7-4C7CB94E3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12" y="988748"/>
            <a:ext cx="5790476" cy="4552381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877DC8D-A222-D12D-0EB6-E64E9867B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776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B0C3C3-FC15-DCBA-1A62-511F9E84ED74}"/>
              </a:ext>
            </a:extLst>
          </p:cNvPr>
          <p:cNvSpPr txBox="1"/>
          <p:nvPr/>
        </p:nvSpPr>
        <p:spPr>
          <a:xfrm>
            <a:off x="356135" y="6321992"/>
            <a:ext cx="11174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https://proceedings.neurips.cc/paper_files/paper/2017/file/3f5ee243547dee91fbd053c1c4a845aa-Paper.pdf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919A769-52C6-67E6-81C5-5FA0B9D0E6A8}"/>
              </a:ext>
            </a:extLst>
          </p:cNvPr>
          <p:cNvSpPr txBox="1"/>
          <p:nvPr/>
        </p:nvSpPr>
        <p:spPr>
          <a:xfrm>
            <a:off x="152400" y="166676"/>
            <a:ext cx="6617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Transformer</a:t>
            </a:r>
            <a:endParaRPr lang="zh-CN" altLang="en-US" sz="32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AD94E7-7EF3-7486-2460-9A67AD524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9746" y="285554"/>
            <a:ext cx="3721769" cy="579592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7665871-DE3B-10FD-12D7-73C15EA1A849}"/>
              </a:ext>
            </a:extLst>
          </p:cNvPr>
          <p:cNvSpPr txBox="1"/>
          <p:nvPr/>
        </p:nvSpPr>
        <p:spPr>
          <a:xfrm>
            <a:off x="1118904" y="1430922"/>
            <a:ext cx="43624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Encoder</a:t>
            </a:r>
            <a:r>
              <a:rPr lang="zh-CN" altLang="en-US" dirty="0"/>
              <a:t>：</a:t>
            </a:r>
          </a:p>
          <a:p>
            <a:pPr marL="742950" lvl="1" indent="-285750">
              <a:buFont typeface="Wingdings" panose="05000000000000000000" charset="0"/>
              <a:buChar char=""/>
            </a:pPr>
            <a:r>
              <a:rPr lang="en-US" altLang="zh-CN" dirty="0"/>
              <a:t>Multi-head Attention</a:t>
            </a:r>
          </a:p>
          <a:p>
            <a:pPr marL="742950" lvl="1" indent="-285750">
              <a:buFont typeface="Wingdings" panose="05000000000000000000" charset="0"/>
              <a:buChar char=""/>
            </a:pPr>
            <a:r>
              <a:rPr lang="en-US" altLang="zh-CN" dirty="0"/>
              <a:t>Feed Forward</a:t>
            </a:r>
          </a:p>
          <a:p>
            <a:pPr marL="742950" lvl="1" indent="-285750">
              <a:buFont typeface="Wingdings" panose="05000000000000000000" charset="0"/>
              <a:buChar char=""/>
            </a:pPr>
            <a:r>
              <a:rPr lang="en-US" altLang="zh-CN" dirty="0"/>
              <a:t>Layer Normalization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7B6DACB-311E-65D4-7E42-633FAA5D6E25}"/>
              </a:ext>
            </a:extLst>
          </p:cNvPr>
          <p:cNvSpPr txBox="1"/>
          <p:nvPr/>
        </p:nvSpPr>
        <p:spPr>
          <a:xfrm>
            <a:off x="1170974" y="3326397"/>
            <a:ext cx="42786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Decoder</a:t>
            </a:r>
            <a:r>
              <a:rPr lang="zh-CN" altLang="en-US" dirty="0"/>
              <a:t>：</a:t>
            </a:r>
          </a:p>
          <a:p>
            <a:pPr marL="742950" lvl="1" indent="-285750">
              <a:buFont typeface="Wingdings" panose="05000000000000000000" charset="0"/>
              <a:buChar char=""/>
            </a:pPr>
            <a:r>
              <a:rPr lang="en-US" altLang="zh-CN" dirty="0"/>
              <a:t>Multi-head Attention</a:t>
            </a:r>
          </a:p>
          <a:p>
            <a:pPr marL="742950" lvl="1" indent="-285750">
              <a:buFont typeface="Wingdings" panose="05000000000000000000" charset="0"/>
              <a:buChar char=""/>
            </a:pPr>
            <a:r>
              <a:rPr lang="en-US" altLang="zh-CN" dirty="0"/>
              <a:t>Feed Forward</a:t>
            </a:r>
          </a:p>
          <a:p>
            <a:pPr marL="742950" lvl="1" indent="-285750">
              <a:buFont typeface="Wingdings" panose="05000000000000000000" charset="0"/>
              <a:buChar char=""/>
            </a:pPr>
            <a:r>
              <a:rPr lang="en-US" altLang="zh-CN" dirty="0"/>
              <a:t>Layer Normalization</a:t>
            </a:r>
          </a:p>
          <a:p>
            <a:pPr marL="742950" lvl="1" indent="-285750">
              <a:buFont typeface="Wingdings" panose="05000000000000000000" charset="0"/>
              <a:buChar char=""/>
            </a:pPr>
            <a:r>
              <a:rPr lang="en-US" altLang="zh-CN" dirty="0"/>
              <a:t>Mask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B93DAC7-9587-63F5-9E25-CDB36986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959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7866766-B939-0A0F-D078-0773A2735F30}"/>
              </a:ext>
            </a:extLst>
          </p:cNvPr>
          <p:cNvSpPr txBox="1"/>
          <p:nvPr/>
        </p:nvSpPr>
        <p:spPr>
          <a:xfrm>
            <a:off x="3146275" y="6018719"/>
            <a:ext cx="6047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5"/>
              </a:rPr>
              <a:t>https://www.youtube.com/watch?v=zduSFxRajkE</a:t>
            </a:r>
            <a:br>
              <a:rPr lang="en-US" altLang="zh-CN" dirty="0"/>
            </a:br>
            <a:r>
              <a:rPr lang="en-US" altLang="zh-CN" dirty="0"/>
              <a:t>https://tiktokenizer.vercel.app</a:t>
            </a:r>
            <a:endParaRPr lang="zh-CN" altLang="en-US" dirty="0"/>
          </a:p>
        </p:txBody>
      </p:sp>
      <p:pic>
        <p:nvPicPr>
          <p:cNvPr id="3" name="token可视化">
            <a:hlinkClick r:id="" action="ppaction://media"/>
            <a:extLst>
              <a:ext uri="{FF2B5EF4-FFF2-40B4-BE49-F238E27FC236}">
                <a16:creationId xmlns:a16="http://schemas.microsoft.com/office/drawing/2014/main" id="{272BD3F7-B7E3-F8A4-880E-9E657645A9F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87783" y="983055"/>
            <a:ext cx="6878352" cy="46765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10A8111-48EA-9C6D-BAE2-D8AA8122D4C4}"/>
              </a:ext>
            </a:extLst>
          </p:cNvPr>
          <p:cNvSpPr txBox="1"/>
          <p:nvPr/>
        </p:nvSpPr>
        <p:spPr>
          <a:xfrm>
            <a:off x="152400" y="166676"/>
            <a:ext cx="6617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Transformer-token</a:t>
            </a:r>
            <a:r>
              <a:rPr lang="zh-CN" altLang="en-US" sz="3200" dirty="0"/>
              <a:t>编码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E52CACB-D1E5-1B47-F0D5-3E65B94D8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14</a:t>
            </a:fld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2825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619"/>
    </mc:Choice>
    <mc:Fallback xmlns="">
      <p:transition spd="slow" advTm="31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5645" objId="3"/>
        <p14:triggerEvt type="onClick" time="5646" objId="3"/>
        <p14:stopEvt time="6823" objId="3"/>
        <p14:playEvt time="6825" objId="3"/>
        <p14:stopEvt time="29569" objId="3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ttention-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96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900" y="639445"/>
            <a:ext cx="9644380" cy="55791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231755" y="1028700"/>
            <a:ext cx="161544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accent4"/>
                </a:solidFill>
              </a:rPr>
              <a:t>key</a:t>
            </a:r>
            <a:r>
              <a:rPr lang="zh-CN" altLang="en-US"/>
              <a:t>的权重</a:t>
            </a:r>
          </a:p>
          <a:p>
            <a:r>
              <a:rPr lang="zh-CN" altLang="en-US">
                <a:solidFill>
                  <a:schemeClr val="accent4"/>
                </a:solidFill>
              </a:rPr>
              <a:t>[[0, 0, 1],</a:t>
            </a:r>
          </a:p>
          <a:p>
            <a:r>
              <a:rPr lang="zh-CN" altLang="en-US">
                <a:solidFill>
                  <a:schemeClr val="accent4"/>
                </a:solidFill>
              </a:rPr>
              <a:t> [1, 1, 0],</a:t>
            </a:r>
          </a:p>
          <a:p>
            <a:r>
              <a:rPr lang="zh-CN" altLang="en-US">
                <a:solidFill>
                  <a:schemeClr val="accent4"/>
                </a:solidFill>
              </a:rPr>
              <a:t> [0, 1, 0],</a:t>
            </a:r>
          </a:p>
          <a:p>
            <a:r>
              <a:rPr lang="zh-CN" altLang="en-US">
                <a:solidFill>
                  <a:schemeClr val="accent4"/>
                </a:solidFill>
              </a:rPr>
              <a:t> [1, 1, 0]]</a:t>
            </a:r>
          </a:p>
          <a:p>
            <a:endParaRPr lang="zh-CN" altLang="en-US"/>
          </a:p>
          <a:p>
            <a:r>
              <a:rPr lang="en-US" altLang="zh-CN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value</a:t>
            </a:r>
            <a:r>
              <a:rPr lang="zh-CN" altLang="en-US">
                <a:sym typeface="+mn-ea"/>
              </a:rPr>
              <a:t>的权重</a:t>
            </a:r>
          </a:p>
          <a:p>
            <a:r>
              <a:rPr lang="zh-CN" altLang="en-US">
                <a:solidFill>
                  <a:schemeClr val="accent1">
                    <a:lumMod val="60000"/>
                    <a:lumOff val="40000"/>
                  </a:schemeClr>
                </a:solidFill>
              </a:rPr>
              <a:t>[[0, 2, 0],</a:t>
            </a:r>
          </a:p>
          <a:p>
            <a:r>
              <a:rPr lang="zh-CN" altLang="en-US">
                <a:solidFill>
                  <a:schemeClr val="accent1">
                    <a:lumMod val="60000"/>
                    <a:lumOff val="40000"/>
                  </a:schemeClr>
                </a:solidFill>
              </a:rPr>
              <a:t> [0, 3, 0],</a:t>
            </a:r>
          </a:p>
          <a:p>
            <a:r>
              <a:rPr lang="zh-CN" altLang="en-US">
                <a:solidFill>
                  <a:schemeClr val="accent1">
                    <a:lumMod val="60000"/>
                    <a:lumOff val="40000"/>
                  </a:schemeClr>
                </a:solidFill>
              </a:rPr>
              <a:t> [1, 0, 3],</a:t>
            </a:r>
          </a:p>
          <a:p>
            <a:r>
              <a:rPr lang="zh-CN" altLang="en-US">
                <a:solidFill>
                  <a:schemeClr val="accent1">
                    <a:lumMod val="60000"/>
                    <a:lumOff val="40000"/>
                  </a:schemeClr>
                </a:solidFill>
              </a:rPr>
              <a:t> [1, 1, 0]]</a:t>
            </a:r>
            <a:endParaRPr lang="zh-CN" altLang="en-US"/>
          </a:p>
          <a:p>
            <a:endParaRPr lang="zh-CN" altLang="en-US"/>
          </a:p>
          <a:p>
            <a:r>
              <a:rPr lang="en-US" altLang="zh-CN">
                <a:solidFill>
                  <a:srgbClr val="FF0000"/>
                </a:solidFill>
                <a:sym typeface="+mn-ea"/>
              </a:rPr>
              <a:t>query</a:t>
            </a:r>
            <a:r>
              <a:rPr lang="zh-CN" altLang="en-US">
                <a:sym typeface="+mn-ea"/>
              </a:rPr>
              <a:t>的权重</a:t>
            </a:r>
            <a:endParaRPr lang="zh-CN" altLang="en-US"/>
          </a:p>
          <a:p>
            <a:r>
              <a:rPr lang="zh-CN" altLang="en-US">
                <a:solidFill>
                  <a:srgbClr val="FF0000"/>
                </a:solidFill>
              </a:rPr>
              <a:t>[[1, 0, 1],</a:t>
            </a:r>
          </a:p>
          <a:p>
            <a:r>
              <a:rPr lang="zh-CN" altLang="en-US">
                <a:solidFill>
                  <a:srgbClr val="FF0000"/>
                </a:solidFill>
              </a:rPr>
              <a:t> [1, 0, 0],</a:t>
            </a:r>
          </a:p>
          <a:p>
            <a:r>
              <a:rPr lang="zh-CN" altLang="en-US">
                <a:solidFill>
                  <a:srgbClr val="FF0000"/>
                </a:solidFill>
              </a:rPr>
              <a:t> [0, 0, 1],</a:t>
            </a:r>
          </a:p>
          <a:p>
            <a:r>
              <a:rPr lang="zh-CN" altLang="en-US">
                <a:solidFill>
                  <a:srgbClr val="FF0000"/>
                </a:solidFill>
              </a:rPr>
              <a:t> [0, 1, 1]]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085975" y="6326505"/>
            <a:ext cx="77393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https://towardsdatascience.com/illustrated-self-attention-2d627e33b20a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59715" y="121920"/>
            <a:ext cx="8819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Transformer-Self attention</a:t>
            </a:r>
            <a:r>
              <a:rPr lang="zh-CN" altLang="en-US" sz="3200" dirty="0"/>
              <a:t>计算示例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B3B58D-31BA-4B12-8B90-9846CCFB8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59715" y="121920"/>
            <a:ext cx="8154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Transformer-Self attention</a:t>
            </a:r>
            <a:r>
              <a:rPr lang="zh-CN" altLang="en-US" sz="3200" dirty="0"/>
              <a:t>可视化</a:t>
            </a:r>
          </a:p>
        </p:txBody>
      </p:sp>
      <p:pic>
        <p:nvPicPr>
          <p:cNvPr id="4" name="图片 3" descr="attention-show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224" y="156210"/>
            <a:ext cx="2464926" cy="613535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59510" y="6395085"/>
            <a:ext cx="99174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https://towardsdatascience.com/deconstructing-bert-distilling-6-patterns-from-100-million-parameters-b49113672f77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322474" y="1881442"/>
            <a:ext cx="499173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/>
              <a:t>关注下一个字（</a:t>
            </a:r>
            <a:r>
              <a:rPr lang="en-US" altLang="zh-CN"/>
              <a:t>L-2</a:t>
            </a:r>
            <a:r>
              <a:rPr lang="zh-CN" altLang="en-US"/>
              <a:t>，</a:t>
            </a:r>
            <a:r>
              <a:rPr lang="en-US" altLang="zh-CN"/>
              <a:t>H-</a:t>
            </a:r>
            <a:r>
              <a:rPr lang="zh-CN" altLang="en-US">
                <a:solidFill>
                  <a:schemeClr val="accent4"/>
                </a:solidFill>
              </a:rPr>
              <a:t>橙</a:t>
            </a:r>
            <a:r>
              <a:rPr lang="zh-CN" altLang="en-US"/>
              <a:t>）</a:t>
            </a:r>
          </a:p>
          <a:p>
            <a:pPr marL="285750" indent="-285750">
              <a:buFont typeface="Wingdings" panose="05000000000000000000" charset="0"/>
              <a:buChar char=""/>
            </a:pPr>
            <a:endParaRPr lang="zh-CN" altLang="en-US"/>
          </a:p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/>
              <a:t>关注前一个字（</a:t>
            </a:r>
            <a:r>
              <a:rPr lang="en-US" altLang="zh-CN">
                <a:sym typeface="+mn-ea"/>
              </a:rPr>
              <a:t>L-6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H-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红</a:t>
            </a:r>
            <a:r>
              <a:rPr lang="zh-CN" altLang="en-US"/>
              <a:t>）</a:t>
            </a:r>
          </a:p>
          <a:p>
            <a:pPr marL="285750" indent="-285750">
              <a:buFont typeface="Wingdings" panose="05000000000000000000" charset="0"/>
              <a:buChar char=""/>
            </a:pPr>
            <a:endParaRPr lang="zh-CN" altLang="en-US"/>
          </a:p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/>
              <a:t>关注相同</a:t>
            </a:r>
            <a:r>
              <a:rPr lang="en-US" altLang="zh-CN"/>
              <a:t>/</a:t>
            </a:r>
            <a:r>
              <a:rPr lang="zh-CN" altLang="en-US"/>
              <a:t>相关的字</a:t>
            </a:r>
            <a:r>
              <a:rPr lang="zh-CN" altLang="en-US">
                <a:sym typeface="+mn-ea"/>
              </a:rPr>
              <a:t>（</a:t>
            </a:r>
            <a:r>
              <a:rPr lang="en-US" altLang="zh-CN">
                <a:sym typeface="+mn-ea"/>
              </a:rPr>
              <a:t>L-11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H-</a:t>
            </a:r>
            <a:r>
              <a:rPr lang="zh-CN" altLang="en-US">
                <a:solidFill>
                  <a:schemeClr val="accent4"/>
                </a:solidFill>
                <a:sym typeface="+mn-ea"/>
              </a:rPr>
              <a:t>橙</a:t>
            </a:r>
            <a:r>
              <a:rPr lang="zh-CN" altLang="en-US">
                <a:sym typeface="+mn-ea"/>
              </a:rPr>
              <a:t>）</a:t>
            </a:r>
          </a:p>
          <a:p>
            <a:pPr marL="285750" indent="-285750">
              <a:buFont typeface="Wingdings" panose="05000000000000000000" charset="0"/>
              <a:buChar char=""/>
            </a:pPr>
            <a:endParaRPr lang="zh-CN" altLang="en-US">
              <a:sym typeface="+mn-ea"/>
            </a:endParaRPr>
          </a:p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>
                <a:sym typeface="+mn-ea"/>
              </a:rPr>
              <a:t>关注相同</a:t>
            </a:r>
            <a:r>
              <a:rPr lang="en-US" altLang="zh-CN">
                <a:sym typeface="+mn-ea"/>
              </a:rPr>
              <a:t>/</a:t>
            </a:r>
            <a:r>
              <a:rPr lang="zh-CN" altLang="en-US">
                <a:sym typeface="+mn-ea"/>
              </a:rPr>
              <a:t>相关的字（不同句）（</a:t>
            </a:r>
            <a:r>
              <a:rPr lang="en-US" altLang="zh-CN">
                <a:sym typeface="+mn-ea"/>
              </a:rPr>
              <a:t>L-7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H-</a:t>
            </a:r>
            <a:r>
              <a:rPr lang="zh-CN" altLang="en-US">
                <a:solidFill>
                  <a:schemeClr val="accent6"/>
                </a:solidFill>
                <a:sym typeface="+mn-ea"/>
              </a:rPr>
              <a:t>绿</a:t>
            </a:r>
            <a:r>
              <a:rPr lang="zh-CN" altLang="en-US">
                <a:sym typeface="+mn-ea"/>
              </a:rPr>
              <a:t>）</a:t>
            </a:r>
          </a:p>
          <a:p>
            <a:pPr marL="285750" indent="-285750">
              <a:buFont typeface="Wingdings" panose="05000000000000000000" charset="0"/>
              <a:buChar char=""/>
            </a:pPr>
            <a:endParaRPr lang="zh-CN" altLang="en-US">
              <a:sym typeface="+mn-ea"/>
            </a:endParaRPr>
          </a:p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/>
              <a:t>关注分隔符（</a:t>
            </a:r>
            <a:r>
              <a:rPr lang="en-US" altLang="zh-CN">
                <a:sym typeface="+mn-ea"/>
              </a:rPr>
              <a:t>L-7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H-</a:t>
            </a:r>
            <a:r>
              <a:rPr lang="zh-CN" altLang="en-US">
                <a:solidFill>
                  <a:schemeClr val="accent1"/>
                </a:solidFill>
                <a:sym typeface="+mn-ea"/>
              </a:rPr>
              <a:t>蓝</a:t>
            </a:r>
            <a:r>
              <a:rPr lang="zh-CN" altLang="en-US"/>
              <a:t>）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82114" y="1513142"/>
            <a:ext cx="2116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ym typeface="+mn-ea"/>
              </a:rPr>
              <a:t>5</a:t>
            </a:r>
            <a:r>
              <a:rPr lang="zh-CN" altLang="en-US" dirty="0">
                <a:sym typeface="+mn-ea"/>
              </a:rPr>
              <a:t>种注意力模式：</a:t>
            </a:r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B45AC5A-5AFC-032F-C35E-2B1348194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414180-DD24-2C16-2533-E773118D4592}"/>
              </a:ext>
            </a:extLst>
          </p:cNvPr>
          <p:cNvSpPr txBox="1"/>
          <p:nvPr/>
        </p:nvSpPr>
        <p:spPr>
          <a:xfrm>
            <a:off x="522780" y="299724"/>
            <a:ext cx="6690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Transformer-</a:t>
            </a:r>
            <a:r>
              <a:rPr lang="zh-CN" altLang="en-US" sz="3200" dirty="0"/>
              <a:t>机器翻译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7866766-B939-0A0F-D078-0773A2735F30}"/>
              </a:ext>
            </a:extLst>
          </p:cNvPr>
          <p:cNvSpPr txBox="1"/>
          <p:nvPr/>
        </p:nvSpPr>
        <p:spPr>
          <a:xfrm>
            <a:off x="3072384" y="6305050"/>
            <a:ext cx="6047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https://jalammar.github.io/illustrated-transformer/</a:t>
            </a:r>
            <a:endParaRPr lang="zh-CN" alt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6F155A3-FDE7-BA2B-3F37-5F6291E85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17" y="1819560"/>
            <a:ext cx="5555831" cy="3052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B16112-9A7F-F831-B8F1-594BFA8CD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069" y="1819560"/>
            <a:ext cx="5555831" cy="3052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D464C5-F8E0-A760-6686-E72D1C8CA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42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675"/>
    </mc:Choice>
    <mc:Fallback xmlns="">
      <p:transition spd="slow" advTm="89675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414180-DD24-2C16-2533-E773118D4592}"/>
              </a:ext>
            </a:extLst>
          </p:cNvPr>
          <p:cNvSpPr txBox="1"/>
          <p:nvPr/>
        </p:nvSpPr>
        <p:spPr>
          <a:xfrm>
            <a:off x="402709" y="243678"/>
            <a:ext cx="6690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GPT</a:t>
            </a:r>
            <a:endParaRPr lang="zh-CN" altLang="en-US" sz="32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7866766-B939-0A0F-D078-0773A2735F30}"/>
              </a:ext>
            </a:extLst>
          </p:cNvPr>
          <p:cNvSpPr txBox="1"/>
          <p:nvPr/>
        </p:nvSpPr>
        <p:spPr>
          <a:xfrm>
            <a:off x="1603432" y="5566699"/>
            <a:ext cx="86614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3"/>
              </a:rPr>
              <a:t>https://d4mucfpksywv.cloudfront.net/better-language-models/language-models.pdf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https://jalammar.github.io/illustrated-gpt2/</a:t>
            </a:r>
            <a:endParaRPr lang="en-US" altLang="zh-CN" dirty="0"/>
          </a:p>
          <a:p>
            <a:r>
              <a:rPr lang="en-US" altLang="zh-CN" dirty="0">
                <a:hlinkClick r:id="rId5"/>
              </a:rPr>
              <a:t>https://jalammar.github.io/how-gpt3-works-visualizations-animations/</a:t>
            </a:r>
            <a:endParaRPr lang="en-US" alt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DCC121F-EE2F-F470-0B2B-423D366D1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303" y="749745"/>
            <a:ext cx="5783540" cy="202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A334BED-1157-05E0-EF60-6A51A9709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663" y="2863190"/>
            <a:ext cx="5115288" cy="2703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1A59C08-24C7-6CF0-C091-DC7503E9E9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0560" y="1027238"/>
            <a:ext cx="2711197" cy="438444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B0046B7-57AF-5842-AD6D-8511684B43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96147" y="1195013"/>
            <a:ext cx="1633757" cy="4188877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6B9022-8904-4605-6A4F-C98F4A7EB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516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725"/>
    </mc:Choice>
    <mc:Fallback xmlns="">
      <p:transition spd="slow" advTm="81725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E117A5F-7315-0FE5-0024-40D832615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19</a:t>
            </a:fld>
            <a:endParaRPr lang="zh-CN" altLang="en-US"/>
          </a:p>
        </p:txBody>
      </p:sp>
      <p:pic>
        <p:nvPicPr>
          <p:cNvPr id="4" name="图片 3">
            <a:hlinkClick r:id="rId2"/>
            <a:extLst>
              <a:ext uri="{FF2B5EF4-FFF2-40B4-BE49-F238E27FC236}">
                <a16:creationId xmlns:a16="http://schemas.microsoft.com/office/drawing/2014/main" id="{073EBBBC-B286-54F1-31C7-09EA3C796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85" y="885882"/>
            <a:ext cx="10685236" cy="518248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5D10C87-227B-390A-BA81-54EE29B868CA}"/>
              </a:ext>
            </a:extLst>
          </p:cNvPr>
          <p:cNvSpPr txBox="1"/>
          <p:nvPr/>
        </p:nvSpPr>
        <p:spPr>
          <a:xfrm>
            <a:off x="402709" y="157053"/>
            <a:ext cx="6690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大模型可视化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67466A5-E3A4-CBDE-9009-C3DA8DF9497D}"/>
              </a:ext>
            </a:extLst>
          </p:cNvPr>
          <p:cNvSpPr txBox="1"/>
          <p:nvPr/>
        </p:nvSpPr>
        <p:spPr>
          <a:xfrm>
            <a:off x="2692667" y="6044647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https://poloclub.github.io/transformer-explainer/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2AD1057-C64E-8EB2-3009-E4DABC541280}"/>
              </a:ext>
            </a:extLst>
          </p:cNvPr>
          <p:cNvSpPr txBox="1"/>
          <p:nvPr/>
        </p:nvSpPr>
        <p:spPr>
          <a:xfrm>
            <a:off x="2692667" y="6378249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http://llm-viz-cn.iiiai.com/llm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4727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7376BF8-A4B3-E38C-EBE0-43F065F3B0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98" t="7298"/>
          <a:stretch/>
        </p:blipFill>
        <p:spPr>
          <a:xfrm>
            <a:off x="3272592" y="139404"/>
            <a:ext cx="5764183" cy="609295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3D362B2-9358-E044-F0D1-3509DE32B211}"/>
              </a:ext>
            </a:extLst>
          </p:cNvPr>
          <p:cNvSpPr txBox="1"/>
          <p:nvPr/>
        </p:nvSpPr>
        <p:spPr>
          <a:xfrm>
            <a:off x="4658627" y="6349264"/>
            <a:ext cx="5111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https://chatgpt.com/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6FEB7B3-19B9-828A-E6C3-C1E69DE63A39}"/>
              </a:ext>
            </a:extLst>
          </p:cNvPr>
          <p:cNvSpPr txBox="1"/>
          <p:nvPr/>
        </p:nvSpPr>
        <p:spPr>
          <a:xfrm>
            <a:off x="152400" y="166676"/>
            <a:ext cx="5111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/>
              <a:t>Chatgpt</a:t>
            </a:r>
            <a:r>
              <a:rPr lang="en-US" altLang="zh-CN" sz="3200" dirty="0"/>
              <a:t>-</a:t>
            </a:r>
            <a:r>
              <a:rPr lang="zh-CN" altLang="en-US" sz="3200" dirty="0"/>
              <a:t>写作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188260-533A-AA89-B036-EB96A5570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1201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D0E028E-0F7F-91D8-7C79-61209E135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20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61511FC-9BA0-E531-FFE3-CD1003FC6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24" y="1609324"/>
            <a:ext cx="11335352" cy="291648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0D85760-FBF6-14B4-482B-720B26381482}"/>
              </a:ext>
            </a:extLst>
          </p:cNvPr>
          <p:cNvSpPr txBox="1"/>
          <p:nvPr/>
        </p:nvSpPr>
        <p:spPr>
          <a:xfrm>
            <a:off x="402709" y="157053"/>
            <a:ext cx="6690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大模型</a:t>
            </a:r>
            <a:r>
              <a:rPr lang="en-US" altLang="zh-CN" sz="3200" dirty="0" err="1"/>
              <a:t>api</a:t>
            </a:r>
            <a:r>
              <a:rPr lang="zh-CN" altLang="en-US" sz="3200" dirty="0"/>
              <a:t>对比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2C6515F-D838-174D-E928-2D22264AF22F}"/>
              </a:ext>
            </a:extLst>
          </p:cNvPr>
          <p:cNvSpPr txBox="1"/>
          <p:nvPr/>
        </p:nvSpPr>
        <p:spPr>
          <a:xfrm>
            <a:off x="3047198" y="5845561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https://artificialanalysis.ai/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51520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9E6097F-BFB6-DFAF-1BA7-608F3BE4B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21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0BA42DD-E8CC-675A-27FF-6C7103344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225" y="241133"/>
            <a:ext cx="7800975" cy="512445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A6BE104-59B3-1322-F14D-B02C39F73A8D}"/>
              </a:ext>
            </a:extLst>
          </p:cNvPr>
          <p:cNvSpPr txBox="1"/>
          <p:nvPr/>
        </p:nvSpPr>
        <p:spPr>
          <a:xfrm>
            <a:off x="3047198" y="5875089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http://nlp.seas.harvard.edu/annotated-transformer/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EE5D20A-9D47-966C-A445-4CE04B74274E}"/>
              </a:ext>
            </a:extLst>
          </p:cNvPr>
          <p:cNvSpPr txBox="1"/>
          <p:nvPr/>
        </p:nvSpPr>
        <p:spPr>
          <a:xfrm>
            <a:off x="2886777" y="6286280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https://github.com/futz12/annotated-transformer-chinese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83461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C777975-C87C-2C05-824D-FDA20D63A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17" y="905350"/>
            <a:ext cx="7895238" cy="534285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8BCF93C-7722-2357-4A76-6FF3E63743BE}"/>
              </a:ext>
            </a:extLst>
          </p:cNvPr>
          <p:cNvSpPr txBox="1"/>
          <p:nvPr/>
        </p:nvSpPr>
        <p:spPr>
          <a:xfrm>
            <a:off x="190273" y="179944"/>
            <a:ext cx="6690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手撕大语言模型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32D6B79-61A7-6318-D2D9-EFA11C52E80D}"/>
              </a:ext>
            </a:extLst>
          </p:cNvPr>
          <p:cNvSpPr txBox="1"/>
          <p:nvPr/>
        </p:nvSpPr>
        <p:spPr>
          <a:xfrm>
            <a:off x="3380509" y="633253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https://github.com/rasbt/LLMs-from-scratch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D9D20E8-7DEF-6AC3-8899-5B7CAE5B0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6209" y="30911"/>
            <a:ext cx="3352381" cy="6504762"/>
          </a:xfrm>
          <a:prstGeom prst="rect">
            <a:avLst/>
          </a:prstGeom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7D9C8A9-7E3A-CEC9-7C6D-5A06427CB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274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458C8EC-8D9E-E0F3-4ADA-D31240FFFADB}"/>
              </a:ext>
            </a:extLst>
          </p:cNvPr>
          <p:cNvSpPr txBox="1"/>
          <p:nvPr/>
        </p:nvSpPr>
        <p:spPr>
          <a:xfrm>
            <a:off x="2082792" y="142124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https://speech.ee.ntu.edu.tw/~hylee/index.php</a:t>
            </a:r>
            <a:endParaRPr lang="zh-CN" alt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47418DB-042C-A8BB-CD63-CFE96DF19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7527" y="1661329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544FE4D-6EFA-EC62-1FF7-AA5A308C2E41}"/>
              </a:ext>
            </a:extLst>
          </p:cNvPr>
          <p:cNvSpPr txBox="1"/>
          <p:nvPr/>
        </p:nvSpPr>
        <p:spPr>
          <a:xfrm>
            <a:off x="5320146" y="2369001"/>
            <a:ext cx="47105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https://www.youtube.com/@AndrejKarpathy</a:t>
            </a:r>
            <a:endParaRPr lang="zh-CN" alt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DBE7A3A-8290-80A0-12B4-97CECFC07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23" y="3009320"/>
            <a:ext cx="1524001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4483F06C-BECC-8D75-BCFE-C165EC8D5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251" y="84391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B3A0BBE-AC7B-4F2B-E4A2-6AF2C4821645}"/>
              </a:ext>
            </a:extLst>
          </p:cNvPr>
          <p:cNvSpPr txBox="1"/>
          <p:nvPr/>
        </p:nvSpPr>
        <p:spPr>
          <a:xfrm>
            <a:off x="2082792" y="377132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https://jalammar.github.io</a:t>
            </a:r>
            <a:endParaRPr lang="zh-CN" altLang="en-US" dirty="0"/>
          </a:p>
        </p:txBody>
      </p:sp>
      <p:pic>
        <p:nvPicPr>
          <p:cNvPr id="1034" name="Picture 10" descr="Machine Learning Specialization by Andrew Ng - YouTube">
            <a:extLst>
              <a:ext uri="{FF2B5EF4-FFF2-40B4-BE49-F238E27FC236}">
                <a16:creationId xmlns:a16="http://schemas.microsoft.com/office/drawing/2014/main" id="{521F03B8-7986-5C2E-7384-5968DB39E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5201" y="4203572"/>
            <a:ext cx="2200820" cy="1236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6D01569-869C-A0FF-8EA4-C91772FBC2A4}"/>
              </a:ext>
            </a:extLst>
          </p:cNvPr>
          <p:cNvSpPr txBox="1"/>
          <p:nvPr/>
        </p:nvSpPr>
        <p:spPr>
          <a:xfrm>
            <a:off x="5417458" y="4721183"/>
            <a:ext cx="31311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https://www.deeplearning.ai</a:t>
            </a:r>
            <a:endParaRPr lang="zh-CN" altLang="en-US" dirty="0"/>
          </a:p>
        </p:txBody>
      </p:sp>
      <p:pic>
        <p:nvPicPr>
          <p:cNvPr id="1036" name="Picture 12" descr="Fei-Fei Li">
            <a:extLst>
              <a:ext uri="{FF2B5EF4-FFF2-40B4-BE49-F238E27FC236}">
                <a16:creationId xmlns:a16="http://schemas.microsoft.com/office/drawing/2014/main" id="{ACF40E64-1F68-5FE5-4971-49016D125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251" y="4868903"/>
            <a:ext cx="1780313" cy="178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7C470BD-19F1-9D95-2ED6-03469B42B0D3}"/>
              </a:ext>
            </a:extLst>
          </p:cNvPr>
          <p:cNvSpPr txBox="1"/>
          <p:nvPr/>
        </p:nvSpPr>
        <p:spPr>
          <a:xfrm>
            <a:off x="2271564" y="575905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https://profiles.stanford.edu/fei-fei-li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932B976-1C67-F1ED-C9E5-3B682B904A51}"/>
              </a:ext>
            </a:extLst>
          </p:cNvPr>
          <p:cNvSpPr txBox="1"/>
          <p:nvPr/>
        </p:nvSpPr>
        <p:spPr>
          <a:xfrm>
            <a:off x="199509" y="115659"/>
            <a:ext cx="6690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自学池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797A609-72F7-0398-B53D-5640F483D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34160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6A36429-F006-88A5-FA65-9286D813017E}"/>
              </a:ext>
            </a:extLst>
          </p:cNvPr>
          <p:cNvSpPr txBox="1"/>
          <p:nvPr/>
        </p:nvSpPr>
        <p:spPr>
          <a:xfrm>
            <a:off x="4717834" y="3041582"/>
            <a:ext cx="2338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谢    谢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9B39774-D002-1E37-9329-7F7246FBF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358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3D362B2-9358-E044-F0D1-3509DE32B211}"/>
              </a:ext>
            </a:extLst>
          </p:cNvPr>
          <p:cNvSpPr txBox="1"/>
          <p:nvPr/>
        </p:nvSpPr>
        <p:spPr>
          <a:xfrm>
            <a:off x="4658627" y="6349264"/>
            <a:ext cx="5111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https://claude.ai/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6FEB7B3-19B9-828A-E6C3-C1E69DE63A39}"/>
              </a:ext>
            </a:extLst>
          </p:cNvPr>
          <p:cNvSpPr txBox="1"/>
          <p:nvPr/>
        </p:nvSpPr>
        <p:spPr>
          <a:xfrm>
            <a:off x="152400" y="166676"/>
            <a:ext cx="5111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Claude-</a:t>
            </a:r>
            <a:r>
              <a:rPr lang="zh-CN" altLang="en-US" sz="3200" dirty="0"/>
              <a:t>算术解方程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97A90F5-F278-216B-8C01-C738E81AD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0" y="1505191"/>
            <a:ext cx="5885299" cy="366357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FC4882F-8A24-BBE5-CB2A-4862BFA57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9867" y="452391"/>
            <a:ext cx="5908983" cy="5616302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D685D1-A688-42CE-6DA2-5D511AE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2349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3D362B2-9358-E044-F0D1-3509DE32B211}"/>
              </a:ext>
            </a:extLst>
          </p:cNvPr>
          <p:cNvSpPr txBox="1"/>
          <p:nvPr/>
        </p:nvSpPr>
        <p:spPr>
          <a:xfrm>
            <a:off x="4658627" y="6349264"/>
            <a:ext cx="5111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https://gemini.google.com/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6FEB7B3-19B9-828A-E6C3-C1E69DE63A39}"/>
              </a:ext>
            </a:extLst>
          </p:cNvPr>
          <p:cNvSpPr txBox="1"/>
          <p:nvPr/>
        </p:nvSpPr>
        <p:spPr>
          <a:xfrm>
            <a:off x="152400" y="166676"/>
            <a:ext cx="5111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Gemini-</a:t>
            </a:r>
            <a:r>
              <a:rPr lang="zh-CN" altLang="en-US" sz="3200" dirty="0"/>
              <a:t>翻译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6003B38-328A-1435-5259-D67F33DB9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131" y="818826"/>
            <a:ext cx="6101434" cy="541291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60BA963-C95F-68FB-88F3-DCBF9F4B0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7501" y="1750392"/>
            <a:ext cx="4542857" cy="80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9E9A942-4902-3D96-9378-9F814BB01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4025" y="3523432"/>
            <a:ext cx="4342857" cy="1466667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84B9635-1129-0C49-1446-B9357FB709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4025" y="5124383"/>
            <a:ext cx="4628571" cy="48571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5C19E6A-5A10-AE7D-6759-20D1A02105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6728" y="866951"/>
            <a:ext cx="5047619" cy="809524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CEE77E-7F69-F328-D679-F37E7F54C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82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3D362B2-9358-E044-F0D1-3509DE32B211}"/>
              </a:ext>
            </a:extLst>
          </p:cNvPr>
          <p:cNvSpPr txBox="1"/>
          <p:nvPr/>
        </p:nvSpPr>
        <p:spPr>
          <a:xfrm>
            <a:off x="4860758" y="6408227"/>
            <a:ext cx="5111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https://chatglm.cn/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6FEB7B3-19B9-828A-E6C3-C1E69DE63A39}"/>
              </a:ext>
            </a:extLst>
          </p:cNvPr>
          <p:cNvSpPr txBox="1"/>
          <p:nvPr/>
        </p:nvSpPr>
        <p:spPr>
          <a:xfrm>
            <a:off x="152400" y="166676"/>
            <a:ext cx="5111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/>
              <a:t>Chatglm</a:t>
            </a:r>
            <a:r>
              <a:rPr lang="en-US" altLang="zh-CN" sz="3200" dirty="0"/>
              <a:t>-</a:t>
            </a:r>
            <a:r>
              <a:rPr lang="zh-CN" altLang="en-US" sz="3200" dirty="0"/>
              <a:t>写论文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62D71F9-A828-FFD1-44EC-ADA67535C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1603" y="31915"/>
            <a:ext cx="5571425" cy="6272233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C2756E-0849-EC1E-963A-2908B6670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0600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3D362B2-9358-E044-F0D1-3509DE32B211}"/>
              </a:ext>
            </a:extLst>
          </p:cNvPr>
          <p:cNvSpPr txBox="1"/>
          <p:nvPr/>
        </p:nvSpPr>
        <p:spPr>
          <a:xfrm>
            <a:off x="4860758" y="6408227"/>
            <a:ext cx="5111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https://yiyan.baidu.com/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6FEB7B3-19B9-828A-E6C3-C1E69DE63A39}"/>
              </a:ext>
            </a:extLst>
          </p:cNvPr>
          <p:cNvSpPr txBox="1"/>
          <p:nvPr/>
        </p:nvSpPr>
        <p:spPr>
          <a:xfrm>
            <a:off x="152400" y="166676"/>
            <a:ext cx="5111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文心一言</a:t>
            </a:r>
            <a:r>
              <a:rPr lang="en-US" altLang="zh-CN" sz="3200" dirty="0"/>
              <a:t>-</a:t>
            </a:r>
            <a:r>
              <a:rPr lang="zh-CN" altLang="en-US" sz="3200" dirty="0"/>
              <a:t>作诗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115AD69-7B18-E4BD-C289-1EABEA130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568" y="80441"/>
            <a:ext cx="6020888" cy="6322291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F68E84-573E-AF7D-EB7D-6CBDED697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6638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5B2DF42-EA58-670C-E4EF-525BB3621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7A981AF-06EA-5607-25F6-9F7D51E59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963" y="927751"/>
            <a:ext cx="10026316" cy="485837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C03A98D-2B6A-C7D5-92F9-384032BE650B}"/>
              </a:ext>
            </a:extLst>
          </p:cNvPr>
          <p:cNvSpPr txBox="1"/>
          <p:nvPr/>
        </p:nvSpPr>
        <p:spPr>
          <a:xfrm>
            <a:off x="577516" y="115504"/>
            <a:ext cx="26084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大模型榜单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9BDCB21-CDB3-2EB3-090A-2C612B1AEB7C}"/>
              </a:ext>
            </a:extLst>
          </p:cNvPr>
          <p:cNvSpPr txBox="1"/>
          <p:nvPr/>
        </p:nvSpPr>
        <p:spPr>
          <a:xfrm>
            <a:off x="3047198" y="6013596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https://lmarena.ai/?leaderboard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410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7BE168F-61AD-F9A1-9CF8-BE8A5364CFA0}"/>
              </a:ext>
            </a:extLst>
          </p:cNvPr>
          <p:cNvSpPr txBox="1"/>
          <p:nvPr/>
        </p:nvSpPr>
        <p:spPr>
          <a:xfrm>
            <a:off x="475678" y="5924831"/>
            <a:ext cx="11208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https://www.linkedin.com/pulse/brief-overview-language-models-from-rnn-gpt-4-swapnil-kangralkar-c6qfe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ED21168-7B6F-AC52-EFEC-0641DBC9D5D5}"/>
              </a:ext>
            </a:extLst>
          </p:cNvPr>
          <p:cNvSpPr txBox="1"/>
          <p:nvPr/>
        </p:nvSpPr>
        <p:spPr>
          <a:xfrm>
            <a:off x="152400" y="166676"/>
            <a:ext cx="5111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/>
              <a:t>llm</a:t>
            </a:r>
            <a:r>
              <a:rPr lang="zh-CN" altLang="en-US" sz="3200" dirty="0"/>
              <a:t>进化</a:t>
            </a:r>
            <a:r>
              <a:rPr lang="en-US" altLang="zh-CN" sz="3200" dirty="0"/>
              <a:t>-</a:t>
            </a:r>
            <a:r>
              <a:rPr lang="zh-CN" altLang="en-US" sz="3200" dirty="0"/>
              <a:t>从</a:t>
            </a:r>
            <a:r>
              <a:rPr lang="en-US" altLang="zh-CN" sz="3200" dirty="0"/>
              <a:t>RNN</a:t>
            </a:r>
            <a:r>
              <a:rPr lang="zh-CN" altLang="en-US" sz="3200" dirty="0"/>
              <a:t>到</a:t>
            </a:r>
            <a:r>
              <a:rPr lang="en-US" altLang="zh-CN" sz="3200" dirty="0"/>
              <a:t>GPT-4</a:t>
            </a:r>
            <a:endParaRPr lang="zh-CN" altLang="en-US" sz="32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9E8ED34-42F7-3FFA-388E-F957A13B9C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84" y="1659948"/>
            <a:ext cx="11210925" cy="3371850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238E9F-7C1A-5BD1-28B2-8AC489A4D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91F0F-0CA2-4324-8E7B-D440012A08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5258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6A49DE-A84E-CADA-484E-48981E087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693" y="15486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模型演進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2BDF8EC3-80FA-B3E9-0F9F-1E9F296A397B}"/>
              </a:ext>
            </a:extLst>
          </p:cNvPr>
          <p:cNvSpPr/>
          <p:nvPr/>
        </p:nvSpPr>
        <p:spPr>
          <a:xfrm>
            <a:off x="3942411" y="558945"/>
            <a:ext cx="3312826" cy="103752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tx1"/>
                </a:solidFill>
              </a:rPr>
              <a:t>N-gram</a:t>
            </a:r>
            <a:endParaRPr lang="zh-TW" altLang="en-US" sz="2800" dirty="0">
              <a:solidFill>
                <a:schemeClr val="tx1"/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F021BFC-6416-0FBA-5B3F-08C84C6CBF91}"/>
              </a:ext>
            </a:extLst>
          </p:cNvPr>
          <p:cNvSpPr/>
          <p:nvPr/>
        </p:nvSpPr>
        <p:spPr>
          <a:xfrm>
            <a:off x="3942411" y="2124159"/>
            <a:ext cx="3312826" cy="103752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tx1"/>
                </a:solidFill>
              </a:rPr>
              <a:t>Feed-forward</a:t>
            </a:r>
          </a:p>
          <a:p>
            <a:pPr algn="ctr"/>
            <a:r>
              <a:rPr lang="en-US" altLang="zh-TW" sz="2800" dirty="0">
                <a:solidFill>
                  <a:schemeClr val="tx1"/>
                </a:solidFill>
              </a:rPr>
              <a:t>Network</a:t>
            </a:r>
            <a:endParaRPr lang="zh-TW" altLang="en-US" sz="2800" dirty="0">
              <a:solidFill>
                <a:schemeClr val="tx1"/>
              </a:solidFill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CFDE658-DC54-31A8-9D73-9C87EF71C70C}"/>
              </a:ext>
            </a:extLst>
          </p:cNvPr>
          <p:cNvSpPr/>
          <p:nvPr/>
        </p:nvSpPr>
        <p:spPr>
          <a:xfrm>
            <a:off x="3942411" y="3689373"/>
            <a:ext cx="3312827" cy="103752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tx1"/>
                </a:solidFill>
              </a:rPr>
              <a:t>Recurrent Neural Network (RNN)</a:t>
            </a:r>
            <a:endParaRPr lang="zh-TW" altLang="en-US" sz="2800" dirty="0">
              <a:solidFill>
                <a:schemeClr val="tx1"/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71284A9-A841-5F8D-4CA5-AEDAE39ADD32}"/>
              </a:ext>
            </a:extLst>
          </p:cNvPr>
          <p:cNvSpPr/>
          <p:nvPr/>
        </p:nvSpPr>
        <p:spPr>
          <a:xfrm>
            <a:off x="3942411" y="5254587"/>
            <a:ext cx="3312827" cy="103752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tx1"/>
                </a:solidFill>
              </a:rPr>
              <a:t>Transformer</a:t>
            </a:r>
            <a:endParaRPr lang="zh-TW" altLang="en-US" sz="2800" dirty="0">
              <a:solidFill>
                <a:schemeClr val="tx1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2ADE1C6-EBC4-BA3F-4706-A05F9F185691}"/>
              </a:ext>
            </a:extLst>
          </p:cNvPr>
          <p:cNvSpPr txBox="1"/>
          <p:nvPr/>
        </p:nvSpPr>
        <p:spPr>
          <a:xfrm>
            <a:off x="1753224" y="5511738"/>
            <a:ext cx="1830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800" b="1" dirty="0"/>
              <a:t>ChatGPT</a:t>
            </a:r>
            <a:endParaRPr lang="zh-TW" altLang="en-US" sz="2800" b="1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DA16AF4E-4FC3-09B2-7B12-42309F364FFC}"/>
              </a:ext>
            </a:extLst>
          </p:cNvPr>
          <p:cNvCxnSpPr/>
          <p:nvPr/>
        </p:nvCxnSpPr>
        <p:spPr>
          <a:xfrm>
            <a:off x="3267855" y="5962329"/>
            <a:ext cx="23984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箭號: 向下 10">
            <a:extLst>
              <a:ext uri="{FF2B5EF4-FFF2-40B4-BE49-F238E27FC236}">
                <a16:creationId xmlns:a16="http://schemas.microsoft.com/office/drawing/2014/main" id="{E83DAB6C-B477-251C-9732-B75D9BE6B835}"/>
              </a:ext>
            </a:extLst>
          </p:cNvPr>
          <p:cNvSpPr/>
          <p:nvPr/>
        </p:nvSpPr>
        <p:spPr>
          <a:xfrm>
            <a:off x="5358980" y="1655183"/>
            <a:ext cx="599607" cy="404735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箭號: 向下 11">
            <a:extLst>
              <a:ext uri="{FF2B5EF4-FFF2-40B4-BE49-F238E27FC236}">
                <a16:creationId xmlns:a16="http://schemas.microsoft.com/office/drawing/2014/main" id="{389759BA-F296-044D-8F0F-289AA4AB4BFE}"/>
              </a:ext>
            </a:extLst>
          </p:cNvPr>
          <p:cNvSpPr/>
          <p:nvPr/>
        </p:nvSpPr>
        <p:spPr>
          <a:xfrm>
            <a:off x="5358979" y="3241653"/>
            <a:ext cx="599607" cy="404735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下 12">
            <a:extLst>
              <a:ext uri="{FF2B5EF4-FFF2-40B4-BE49-F238E27FC236}">
                <a16:creationId xmlns:a16="http://schemas.microsoft.com/office/drawing/2014/main" id="{E95F8B7A-5034-CBC3-6E7F-521D13A76A1F}"/>
              </a:ext>
            </a:extLst>
          </p:cNvPr>
          <p:cNvSpPr/>
          <p:nvPr/>
        </p:nvSpPr>
        <p:spPr>
          <a:xfrm>
            <a:off x="5358978" y="4788373"/>
            <a:ext cx="599607" cy="404735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9AC1ACA-2637-EBEF-F448-6EA3AEED55F0}"/>
              </a:ext>
            </a:extLst>
          </p:cNvPr>
          <p:cNvSpPr txBox="1"/>
          <p:nvPr/>
        </p:nvSpPr>
        <p:spPr>
          <a:xfrm>
            <a:off x="8292763" y="1857550"/>
            <a:ext cx="29942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https://youtu.be/dymfkWtVUdo?si=Ng29H_YxaoeiX_4y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1B48C0E-5847-F114-C65F-F997E84CCC37}"/>
              </a:ext>
            </a:extLst>
          </p:cNvPr>
          <p:cNvSpPr txBox="1"/>
          <p:nvPr/>
        </p:nvSpPr>
        <p:spPr>
          <a:xfrm>
            <a:off x="8302548" y="4050353"/>
            <a:ext cx="28518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https://youtu.be/n9TlOhRjYoc?si=yaadpbm8w1UgbKkU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FAE5944-8648-BC6E-7023-8A9FC0F6DA44}"/>
              </a:ext>
            </a:extLst>
          </p:cNvPr>
          <p:cNvSpPr txBox="1"/>
          <p:nvPr/>
        </p:nvSpPr>
        <p:spPr>
          <a:xfrm>
            <a:off x="8317536" y="5992824"/>
            <a:ext cx="28368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https://youtu.be/N6aRv06iv2g?si=FuemBCZt8ChwHOvu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0BBD0E8-8013-8F1D-ACF2-C34F436B3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8485" y="2724020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E250DC4-8B02-ACA4-D691-F0D81E001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4870" y="4647225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8321583B-66CB-2E81-D1BB-1442961D1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825" y="481555"/>
            <a:ext cx="14478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右大括弧 2">
            <a:extLst>
              <a:ext uri="{FF2B5EF4-FFF2-40B4-BE49-F238E27FC236}">
                <a16:creationId xmlns:a16="http://schemas.microsoft.com/office/drawing/2014/main" id="{EA73FE9E-1505-221F-3464-FABC97019AE3}"/>
              </a:ext>
            </a:extLst>
          </p:cNvPr>
          <p:cNvSpPr/>
          <p:nvPr/>
        </p:nvSpPr>
        <p:spPr>
          <a:xfrm>
            <a:off x="7222976" y="478407"/>
            <a:ext cx="1030569" cy="4423248"/>
          </a:xfrm>
          <a:prstGeom prst="rightBrace">
            <a:avLst>
              <a:gd name="adj1" fmla="val 21424"/>
              <a:gd name="adj2" fmla="val 17373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右大括弧 8">
            <a:extLst>
              <a:ext uri="{FF2B5EF4-FFF2-40B4-BE49-F238E27FC236}">
                <a16:creationId xmlns:a16="http://schemas.microsoft.com/office/drawing/2014/main" id="{DCB35079-E32E-436A-7C61-B07499287B61}"/>
              </a:ext>
            </a:extLst>
          </p:cNvPr>
          <p:cNvSpPr/>
          <p:nvPr/>
        </p:nvSpPr>
        <p:spPr>
          <a:xfrm flipH="1" flipV="1">
            <a:off x="7445559" y="2674597"/>
            <a:ext cx="1030569" cy="3996025"/>
          </a:xfrm>
          <a:prstGeom prst="rightBrace">
            <a:avLst>
              <a:gd name="adj1" fmla="val 21424"/>
              <a:gd name="adj2" fmla="val 22625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4AA32866-F4B5-68FF-10BB-EDF693EB39A6}"/>
              </a:ext>
            </a:extLst>
          </p:cNvPr>
          <p:cNvCxnSpPr/>
          <p:nvPr/>
        </p:nvCxnSpPr>
        <p:spPr>
          <a:xfrm>
            <a:off x="4677555" y="5962329"/>
            <a:ext cx="23984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D9FC1B47-31AF-9EBC-DFBF-7755FAD38AC7}"/>
              </a:ext>
            </a:extLst>
          </p:cNvPr>
          <p:cNvSpPr txBox="1"/>
          <p:nvPr/>
        </p:nvSpPr>
        <p:spPr>
          <a:xfrm>
            <a:off x="244009" y="6362315"/>
            <a:ext cx="7836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本課程會對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Transformer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的說明進行大量簡化，詳細內容請見過去課程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9157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17" grpId="0"/>
      <p:bldP spid="19" grpId="0"/>
      <p:bldP spid="3" grpId="0" animBg="1"/>
      <p:bldP spid="9" grpId="0" animBg="1"/>
      <p:bldP spid="1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8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724</Words>
  <Application>Microsoft Office PowerPoint</Application>
  <PresentationFormat>宽屏</PresentationFormat>
  <Paragraphs>125</Paragraphs>
  <Slides>24</Slides>
  <Notes>5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微軟正黑體</vt:lpstr>
      <vt:lpstr>等线</vt:lpstr>
      <vt:lpstr>等线 Light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模型演進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达荣 汤</dc:creator>
  <cp:lastModifiedBy>达荣 汤</cp:lastModifiedBy>
  <cp:revision>16</cp:revision>
  <dcterms:created xsi:type="dcterms:W3CDTF">2024-07-10T07:37:53Z</dcterms:created>
  <dcterms:modified xsi:type="dcterms:W3CDTF">2024-09-14T03:23:03Z</dcterms:modified>
</cp:coreProperties>
</file>

<file path=docProps/thumbnail.jpeg>
</file>